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61" r:id="rId2"/>
    <p:sldId id="278" r:id="rId3"/>
    <p:sldId id="262" r:id="rId4"/>
    <p:sldId id="263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5" r:id="rId13"/>
    <p:sldId id="276" r:id="rId14"/>
    <p:sldId id="274" r:id="rId15"/>
    <p:sldId id="272" r:id="rId16"/>
    <p:sldId id="277" r:id="rId17"/>
    <p:sldId id="279" r:id="rId18"/>
    <p:sldId id="273" r:id="rId1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>
      <p:cViewPr varScale="1">
        <p:scale>
          <a:sx n="74" d="100"/>
          <a:sy n="74" d="100"/>
        </p:scale>
        <p:origin x="127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2016/12/16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26894" y="1556792"/>
            <a:ext cx="9170894" cy="1152128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個人電腦防衛系統</a:t>
            </a:r>
            <a:endParaRPr lang="zh-TW" altLang="en-US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3429000"/>
            <a:ext cx="9144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zh-TW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專題</a:t>
            </a:r>
            <a:r>
              <a:rPr lang="zh-TW" alt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學生</a:t>
            </a:r>
            <a:r>
              <a:rPr lang="en-US" altLang="zh-TW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:</a:t>
            </a:r>
            <a:r>
              <a:rPr lang="zh-TW" alt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 </a:t>
            </a:r>
            <a:r>
              <a:rPr lang="zh-TW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戴宇辰、張凱軍  </a:t>
            </a:r>
            <a:r>
              <a:rPr lang="zh-TW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/>
            </a:r>
            <a:br>
              <a:rPr lang="zh-TW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</a:br>
            <a:r>
              <a:rPr lang="zh-TW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指導</a:t>
            </a:r>
            <a:r>
              <a:rPr lang="zh-TW" alt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老師</a:t>
            </a:r>
            <a:r>
              <a:rPr lang="en-US" altLang="zh-TW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:</a:t>
            </a:r>
            <a:r>
              <a:rPr lang="zh-TW" alt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 </a:t>
            </a:r>
            <a:r>
              <a:rPr lang="zh-TW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蔡加春</a:t>
            </a:r>
            <a:r>
              <a:rPr lang="zh-TW" alt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教授</a:t>
            </a:r>
            <a:endParaRPr lang="en-US" altLang="zh-TW" sz="36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algn="ctr">
              <a:spcBef>
                <a:spcPts val="1200"/>
              </a:spcBef>
            </a:pPr>
            <a:r>
              <a:rPr lang="zh-TW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南華大學資工系</a:t>
            </a:r>
          </a:p>
          <a:p>
            <a:pPr algn="ctr"/>
            <a:endParaRPr lang="en-US" altLang="zh-TW" sz="3600" b="1" dirty="0" smtClean="0">
              <a:solidFill>
                <a:schemeClr val="accent5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algn="ctr"/>
            <a:r>
              <a:rPr lang="en-US" altLang="zh-TW" sz="36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Dec. 17, 2016 </a:t>
            </a:r>
            <a:r>
              <a:rPr lang="en-US" altLang="zh-TW" sz="3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at</a:t>
            </a:r>
            <a:r>
              <a:rPr lang="en-US" altLang="zh-TW" sz="36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600" b="1" dirty="0" smtClean="0">
                <a:solidFill>
                  <a:schemeClr val="bg2">
                    <a:lumMod val="10000"/>
                  </a:schemeClr>
                </a:solidFill>
                <a:latin typeface="標楷體" pitchFamily="65" charset="-120"/>
                <a:ea typeface="標楷體" pitchFamily="65" charset="-120"/>
              </a:rPr>
              <a:t>雲水居國際會議廳</a:t>
            </a:r>
            <a:endParaRPr lang="en-US" altLang="zh-TW" sz="3600" b="1" dirty="0" smtClean="0">
              <a:solidFill>
                <a:schemeClr val="bg2">
                  <a:lumMod val="1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24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周邊裝置控制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29" y="1620468"/>
            <a:ext cx="2073168" cy="1332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" y="2963095"/>
            <a:ext cx="108012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29" y="2897485"/>
            <a:ext cx="2201872" cy="1416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3965557" y="2873286"/>
            <a:ext cx="5112568" cy="15121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434" y="3337588"/>
            <a:ext cx="1113493" cy="93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 descr="PIRANH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77" y="3278576"/>
            <a:ext cx="1013619" cy="1002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20160926_23294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41" y="3314121"/>
            <a:ext cx="1020763" cy="106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4053434" y="2869679"/>
            <a:ext cx="484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相機     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LED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   喇叭   蜂鳴器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533" y="3305578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00" y="3176071"/>
            <a:ext cx="552057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1" y="4675880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>
                <a:latin typeface="標楷體" pitchFamily="65" charset="-120"/>
                <a:ea typeface="標楷體" pitchFamily="65" charset="-120"/>
              </a:rPr>
              <a:t>Raspberry Pi 2</a:t>
            </a:r>
            <a:r>
              <a:rPr lang="zh-TW" altLang="en-US" sz="2800" b="1" u="sng" dirty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藉由</a:t>
            </a:r>
            <a:r>
              <a:rPr lang="en-US" altLang="zh-TW" sz="2800" b="1" u="sng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EW-7811Un</a:t>
            </a:r>
            <a:r>
              <a:rPr lang="zh-TW" altLang="en-US" sz="2800" b="1" u="sng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網路裝置</a:t>
            </a:r>
            <a:r>
              <a:rPr lang="zh-TW" altLang="en-US" sz="2800" b="1" dirty="0" smtClean="0">
                <a:latin typeface="標楷體" pitchFamily="65" charset="-120"/>
                <a:ea typeface="標楷體" pitchFamily="65" charset="-120"/>
              </a:rPr>
              <a:t>從</a:t>
            </a:r>
            <a:r>
              <a:rPr lang="zh-TW" altLang="en-US" sz="2800" b="1" dirty="0">
                <a:latin typeface="標楷體" pitchFamily="65" charset="-120"/>
                <a:ea typeface="標楷體" pitchFamily="65" charset="-120"/>
              </a:rPr>
              <a:t>網路上的資料庫取得</a:t>
            </a:r>
            <a:r>
              <a:rPr lang="zh-TW" altLang="en-US" sz="2800" b="1" dirty="0" smtClean="0">
                <a:latin typeface="標楷體" pitchFamily="65" charset="-120"/>
                <a:ea typeface="標楷體" pitchFamily="65" charset="-120"/>
              </a:rPr>
              <a:t>資料並進行</a:t>
            </a:r>
            <a:r>
              <a:rPr lang="zh-TW" altLang="en-US" sz="2800" b="1" dirty="0">
                <a:latin typeface="標楷體" pitchFamily="65" charset="-120"/>
                <a:ea typeface="標楷體" pitchFamily="65" charset="-120"/>
              </a:rPr>
              <a:t>分析後，判斷是否該開啟或關閉相對應的裝置</a:t>
            </a:r>
            <a:r>
              <a:rPr lang="zh-TW" altLang="en-US" sz="2800" b="1" dirty="0" smtClean="0">
                <a:latin typeface="標楷體" pitchFamily="65" charset="-120"/>
                <a:ea typeface="標楷體" pitchFamily="65" charset="-120"/>
              </a:rPr>
              <a:t>，最後將</a:t>
            </a:r>
            <a:r>
              <a:rPr lang="zh-TW" altLang="en-US" sz="2800" b="1" dirty="0">
                <a:latin typeface="標楷體" pitchFamily="65" charset="-120"/>
                <a:ea typeface="標楷體" pitchFamily="65" charset="-120"/>
              </a:rPr>
              <a:t>裝置的</a:t>
            </a:r>
            <a:r>
              <a:rPr lang="zh-TW" altLang="en-US" sz="2800" b="1" dirty="0" smtClean="0">
                <a:latin typeface="標楷體" pitchFamily="65" charset="-120"/>
                <a:ea typeface="標楷體" pitchFamily="65" charset="-120"/>
              </a:rPr>
              <a:t>結果傳回</a:t>
            </a:r>
            <a:r>
              <a:rPr lang="zh-TW" altLang="en-US" sz="2800" b="1" dirty="0">
                <a:latin typeface="標楷體" pitchFamily="65" charset="-120"/>
                <a:ea typeface="標楷體" pitchFamily="65" charset="-120"/>
              </a:rPr>
              <a:t>資料庫</a:t>
            </a:r>
            <a:r>
              <a:rPr lang="zh-TW" altLang="en-US" sz="2800" b="1" dirty="0" smtClean="0">
                <a:latin typeface="標楷體" pitchFamily="65" charset="-120"/>
                <a:ea typeface="標楷體" pitchFamily="65" charset="-120"/>
              </a:rPr>
              <a:t>。</a:t>
            </a:r>
            <a:endParaRPr lang="zh-TW" altLang="en-US" sz="28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040520" y="2302972"/>
            <a:ext cx="25291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周邊裝置</a:t>
            </a:r>
          </a:p>
        </p:txBody>
      </p:sp>
    </p:spTree>
    <p:extLst>
      <p:ext uri="{BB962C8B-B14F-4D97-AF65-F5344CB8AC3E}">
        <p14:creationId xmlns:p14="http://schemas.microsoft.com/office/powerpoint/2010/main" val="398350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" y="260648"/>
            <a:ext cx="9144000" cy="8115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實驗結果</a:t>
            </a:r>
            <a:endParaRPr lang="zh-TW" altLang="en-US" sz="4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37864"/>
              </p:ext>
            </p:extLst>
          </p:nvPr>
        </p:nvGraphicFramePr>
        <p:xfrm>
          <a:off x="899592" y="2368352"/>
          <a:ext cx="7200800" cy="3364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/>
                <a:gridCol w="3600400"/>
              </a:tblGrid>
              <a:tr h="5608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5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5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說明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8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偵測距離</a:t>
                      </a:r>
                      <a:endParaRPr lang="zh-TW" sz="25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sz="25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公分</a:t>
                      </a:r>
                      <a:r>
                        <a:rPr lang="en-US" sz="25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~ 2</a:t>
                      </a:r>
                      <a:r>
                        <a:rPr lang="zh-TW" sz="25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公尺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8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偵測距離誤差值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小於</a:t>
                      </a:r>
                      <a:r>
                        <a:rPr lang="en-US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公分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8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25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單</a:t>
                      </a:r>
                      <a:r>
                        <a:rPr lang="zh-TW" sz="25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</a:t>
                      </a: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測</a:t>
                      </a:r>
                      <a:r>
                        <a:rPr lang="zh-TW" sz="25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角度</a:t>
                      </a:r>
                      <a:endParaRPr lang="zh-TW" sz="25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8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偵測物體時間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0.5</a:t>
                      </a: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秒</a:t>
                      </a:r>
                      <a:r>
                        <a:rPr lang="en-US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/ 1</a:t>
                      </a: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8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雙感測之角度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135</a:t>
                      </a: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標題 1"/>
          <p:cNvSpPr txBox="1">
            <a:spLocks/>
          </p:cNvSpPr>
          <p:nvPr/>
        </p:nvSpPr>
        <p:spPr>
          <a:xfrm>
            <a:off x="1251829" y="1556792"/>
            <a:ext cx="6480720" cy="8115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超音波感測實測結果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80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" y="260648"/>
            <a:ext cx="9144000" cy="8115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實驗結果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084442"/>
              </p:ext>
            </p:extLst>
          </p:nvPr>
        </p:nvGraphicFramePr>
        <p:xfrm>
          <a:off x="179512" y="2326317"/>
          <a:ext cx="4608512" cy="441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921"/>
                <a:gridCol w="2409591"/>
              </a:tblGrid>
              <a:tr h="568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5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5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說明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7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影像解析度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</a:t>
                      </a:r>
                      <a:r>
                        <a:rPr lang="en-US" sz="25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500</a:t>
                      </a:r>
                      <a:r>
                        <a:rPr lang="zh-TW" sz="25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萬畫素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36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偵測後上傳時間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</a:t>
                      </a:r>
                      <a:r>
                        <a:rPr lang="en-US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sz="25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秒</a:t>
                      </a:r>
                      <a:r>
                        <a:rPr lang="en-US" altLang="zh-TW" sz="25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25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24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偵測時間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TW" sz="24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延遲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36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影像儲存位置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網路伺服器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(html</a:t>
                      </a:r>
                      <a:r>
                        <a:rPr lang="zh-TW" sz="24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資料夾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7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上傳所需網速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需大於</a:t>
                      </a:r>
                      <a:r>
                        <a:rPr lang="en-US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1Mbps</a:t>
                      </a:r>
                      <a:endParaRPr lang="zh-TW" sz="25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0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5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影像格式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jpg</a:t>
                      </a:r>
                      <a:endParaRPr lang="zh-TW" sz="25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標題 1"/>
          <p:cNvSpPr txBox="1">
            <a:spLocks/>
          </p:cNvSpPr>
          <p:nvPr/>
        </p:nvSpPr>
        <p:spPr>
          <a:xfrm>
            <a:off x="0" y="1528217"/>
            <a:ext cx="9144000" cy="8115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上傳影像</a:t>
            </a:r>
            <a:r>
              <a:rPr lang="zh-TW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感</a:t>
            </a:r>
            <a:r>
              <a:rPr lang="zh-TW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測實測結果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292080" y="6357974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▲圖為實測拍攝中之其一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536" y="2306168"/>
            <a:ext cx="3888432" cy="40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" y="260648"/>
            <a:ext cx="9144000" cy="8115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實驗結果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37" y="2348880"/>
            <a:ext cx="2055528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6" y="2348880"/>
            <a:ext cx="2055600" cy="36720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63" y="2348880"/>
            <a:ext cx="2055600" cy="3672000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0" y="1528217"/>
            <a:ext cx="9144000" cy="8115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警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告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訊息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通知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408262" y="6237312"/>
            <a:ext cx="2415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▲ </a:t>
            </a:r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Email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電子郵件</a:t>
            </a:r>
            <a:endParaRPr lang="zh-TW" alt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64180" y="6237312"/>
            <a:ext cx="2415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▲ 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雲端推播</a:t>
            </a:r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(GCM)</a:t>
            </a:r>
            <a:endParaRPr lang="zh-TW" alt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026060" y="6237312"/>
            <a:ext cx="1263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▲ 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簡訊</a:t>
            </a:r>
            <a:endParaRPr lang="zh-TW" alt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012" y="2100391"/>
            <a:ext cx="2839217" cy="4390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直線單箭頭接點 14"/>
          <p:cNvCxnSpPr/>
          <p:nvPr/>
        </p:nvCxnSpPr>
        <p:spPr>
          <a:xfrm flipH="1" flipV="1">
            <a:off x="5414592" y="3489187"/>
            <a:ext cx="1031675" cy="7920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34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40768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實作圖</a:t>
            </a:r>
            <a:endParaRPr lang="zh-TW" alt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內容版面配置區 5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813690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-15607" y="404664"/>
            <a:ext cx="9144000" cy="8115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結論與未來展</a:t>
            </a:r>
            <a:r>
              <a:rPr lang="zh-TW" altLang="en-US" sz="4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556792"/>
            <a:ext cx="9144000" cy="530120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zh-TW" b="1" u="sng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系統可偽裝</a:t>
            </a:r>
            <a:r>
              <a:rPr lang="zh-TW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成電腦桌前的常見裝置如喇叭或成為螢幕或主機的一部份，較不易被企圖者</a:t>
            </a:r>
            <a:r>
              <a:rPr lang="zh-TW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發現</a:t>
            </a:r>
            <a:r>
              <a:rPr lang="zh-TW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l"/>
            </a:pPr>
            <a:r>
              <a:rPr lang="zh-TW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相機模組應擺脫硬體本身大小的受限，</a:t>
            </a:r>
            <a:r>
              <a:rPr lang="zh-TW" altLang="zh-TW" b="1" u="sng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可適用於不同環境下之</a:t>
            </a:r>
            <a:r>
              <a:rPr lang="zh-TW" altLang="zh-TW" b="1" u="sng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設置</a:t>
            </a:r>
            <a:r>
              <a:rPr lang="zh-TW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l"/>
            </a:pPr>
            <a:r>
              <a:rPr lang="zh-TW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目前以拍攝及儲存一連串照片為主，</a:t>
            </a:r>
            <a:r>
              <a:rPr lang="zh-TW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將來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在能確保網路流量時</a:t>
            </a:r>
            <a:r>
              <a:rPr lang="zh-TW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可望</a:t>
            </a:r>
            <a:r>
              <a:rPr lang="zh-TW" altLang="zh-TW" b="1" u="sng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新增錄製與儲存影片</a:t>
            </a:r>
            <a:r>
              <a:rPr lang="zh-TW" altLang="zh-TW" b="1" u="sng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</a:t>
            </a:r>
            <a:r>
              <a:rPr lang="zh-TW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l"/>
            </a:pPr>
            <a:r>
              <a:rPr lang="zh-TW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照明裝置的有效範圍僅到電腦桌前數十公分，</a:t>
            </a:r>
            <a:r>
              <a:rPr lang="zh-TW" altLang="zh-TW" b="1" u="sng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可連結居家系統</a:t>
            </a:r>
            <a:r>
              <a:rPr lang="zh-TW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，直接使用房間的日光燈來取得</a:t>
            </a:r>
            <a:r>
              <a:rPr lang="zh-TW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光源。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29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43808" y="2852936"/>
            <a:ext cx="4248472" cy="1944216"/>
          </a:xfrm>
        </p:spPr>
        <p:txBody>
          <a:bodyPr>
            <a:normAutofit/>
          </a:bodyPr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zh-TW" alt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影片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專題DEMO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6401" y="-1"/>
            <a:ext cx="9170401" cy="6858001"/>
          </a:xfrm>
        </p:spPr>
      </p:pic>
    </p:spTree>
    <p:extLst>
      <p:ext uri="{BB962C8B-B14F-4D97-AF65-F5344CB8AC3E}">
        <p14:creationId xmlns:p14="http://schemas.microsoft.com/office/powerpoint/2010/main" val="314735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01272" y="2967335"/>
            <a:ext cx="274145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9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9434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26894" y="116632"/>
            <a:ext cx="9170894" cy="1152128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  <a:endParaRPr lang="zh-TW" altLang="en-US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47664" y="1484784"/>
            <a:ext cx="597666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4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摘要</a:t>
            </a:r>
            <a:endParaRPr lang="en-US" altLang="zh-TW" sz="4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571500" indent="-571500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研究動機</a:t>
            </a:r>
            <a:endParaRPr lang="en-US" altLang="zh-TW" sz="4800" b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571500" indent="-571500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4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系統</a:t>
            </a:r>
            <a:r>
              <a:rPr lang="zh-TW" alt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特色</a:t>
            </a:r>
            <a:endParaRPr lang="en-US" altLang="zh-TW" sz="4800" b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571500" indent="-571500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4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系統</a:t>
            </a:r>
            <a:r>
              <a:rPr lang="zh-TW" alt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架構</a:t>
            </a:r>
            <a:endParaRPr lang="en-US" altLang="zh-TW" sz="4800" b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571500" indent="-571500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4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實驗結果</a:t>
            </a:r>
            <a:endParaRPr lang="en-US" altLang="zh-TW" sz="4800" b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571500" indent="-571500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4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結論與未來</a:t>
            </a:r>
            <a:r>
              <a:rPr lang="zh-TW" alt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展望</a:t>
            </a:r>
            <a:endParaRPr lang="zh-TW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148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摘 要</a:t>
            </a:r>
            <a:endParaRPr lang="zh-TW" altLang="en-US" sz="4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251520" y="1628800"/>
            <a:ext cx="8568952" cy="4896544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  <a:spcBef>
                <a:spcPts val="0"/>
              </a:spcBef>
              <a:buFont typeface="Wingdings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本專題整合了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感測裝置、樹梅派模組、資料庫及手機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等設計成為</a:t>
            </a:r>
            <a:r>
              <a:rPr lang="en-US" altLang="zh-TW" sz="2400" b="1" u="sng" dirty="0" err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r>
              <a:rPr lang="zh-TW" altLang="en-US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遠端個人電腦防衛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在使用者離開電腦周遭的時間點使用手機開啟系統，並在電腦桌前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監控意圖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者靠近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時之第一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時間發出警報，同時</a:t>
            </a:r>
            <a:r>
              <a:rPr lang="zh-TW" altLang="en-US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藉由感測的自動照相並儲存於資料庫中，保留證據和警告使用者，能使用手機和網頁查閱紀錄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，此外使用者也能透過手機控制系統的警報裝置來提高保護的效能，達到防患的功能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 typeface="Wingdings" pitchFamily="2" charset="2"/>
              <a:buChar char="l"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經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實測結果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對意圖</a:t>
            </a:r>
            <a:r>
              <a:rPr lang="zh-TW" altLang="en-US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者接近電腦</a:t>
            </a:r>
            <a:r>
              <a:rPr lang="en-US" altLang="zh-TW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公尺感</a:t>
            </a:r>
            <a:r>
              <a:rPr lang="zh-TW" altLang="en-US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測範圍內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，在</a:t>
            </a:r>
            <a:r>
              <a:rPr lang="en-US" altLang="zh-TW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秒內發出警報聲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，接著啟動高亮度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燈光與相機連續拍照，並保存於遠端資料庫，同時</a:t>
            </a:r>
            <a:r>
              <a:rPr lang="zh-TW" altLang="en-US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秒內即時傳送警告訊息及意圖者影像到使用者手機，使用者可經由</a:t>
            </a:r>
            <a:r>
              <a:rPr lang="en-US" altLang="zh-TW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介面，發送錄音警告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，以達到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立即預警及防患功效。</a:t>
            </a:r>
            <a:endParaRPr lang="zh-TW" altLang="en-US" sz="24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73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zh-TW" altLang="en-US" sz="4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1560" y="1628800"/>
            <a:ext cx="4176464" cy="5040560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l"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在網路發達以及雲端技術的興起，許多防衛電腦的手段偏向於使用防毒軟體和檔案加密，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但對於實體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電腦與伺服器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的保護卻往往</a:t>
            </a:r>
            <a:r>
              <a:rPr lang="zh-TW" altLang="en-US" sz="2400" b="1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依賴監視器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，若將監視器設置在出入口則往往無法做為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直接證據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，而監控人員發現問題後也可能無法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立即遏止。本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專題對於此情形進行改善與監控。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44824"/>
            <a:ext cx="3168352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148064" y="5291915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▲  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模擬情境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16016" y="5661247"/>
            <a:ext cx="4248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圖片來源</a:t>
            </a:r>
            <a:r>
              <a:rPr kumimoji="0" lang="en-US" altLang="zh-TW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:http://</a:t>
            </a:r>
            <a:r>
              <a:rPr kumimoji="0" lang="en-US" altLang="zh-TW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goo.gl/VV4NkS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kumimoji="0" lang="en-US" altLang="zh-TW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</a:rPr>
              <a:t>http://</a:t>
            </a:r>
            <a:r>
              <a:rPr kumimoji="0" lang="en-US" altLang="zh-TW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goo.gl/bkw6Z7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系統特</a:t>
            </a:r>
            <a:r>
              <a:rPr lang="zh-TW" altLang="en-US" sz="4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95536" y="1700808"/>
            <a:ext cx="7992888" cy="5040560"/>
          </a:xfrm>
        </p:spPr>
        <p:txBody>
          <a:bodyPr>
            <a:normAutofit/>
          </a:bodyPr>
          <a:lstStyle/>
          <a:p>
            <a:pPr algn="just">
              <a:buFont typeface="Wingdings"/>
              <a:buChar char=""/>
            </a:pPr>
            <a:r>
              <a:rPr lang="zh-TW" altLang="zh-TW" sz="2400" b="1" kern="1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即時(real time)</a:t>
            </a:r>
            <a:r>
              <a:rPr lang="zh-TW" altLang="zh-TW" sz="2800" b="1" kern="1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偵測及通知使用者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手機</a:t>
            </a:r>
            <a:endParaRPr lang="zh-TW" altLang="zh-TW" sz="2800" b="1" kern="100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  <a:p>
            <a:pPr lvl="0"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"/>
            </a:pPr>
            <a:r>
              <a:rPr lang="zh-TW" altLang="en-US" sz="2800" b="1" kern="100" dirty="0" smtClean="0">
                <a:latin typeface="標楷體" pitchFamily="65" charset="-120"/>
                <a:ea typeface="標楷體" pitchFamily="65" charset="-120"/>
              </a:rPr>
              <a:t>具有</a:t>
            </a:r>
            <a:r>
              <a:rPr lang="zh-TW" altLang="zh-TW" sz="2800" b="1" kern="100" dirty="0" smtClean="0">
                <a:latin typeface="標楷體" pitchFamily="65" charset="-120"/>
                <a:ea typeface="標楷體" pitchFamily="65" charset="-120"/>
              </a:rPr>
              <a:t>兩</a:t>
            </a:r>
            <a:r>
              <a:rPr lang="zh-TW" altLang="zh-TW" sz="2800" b="1" kern="100" dirty="0">
                <a:latin typeface="標楷體" pitchFamily="65" charset="-120"/>
                <a:ea typeface="標楷體" pitchFamily="65" charset="-120"/>
              </a:rPr>
              <a:t>組超音波感測，偵測角度達135</a:t>
            </a:r>
            <a:r>
              <a:rPr lang="zh-TW" altLang="zh-TW" sz="2800" b="1" kern="100" dirty="0" smtClean="0">
                <a:latin typeface="標楷體" pitchFamily="65" charset="-120"/>
                <a:ea typeface="標楷體" pitchFamily="65" charset="-120"/>
                <a:sym typeface="Symbol"/>
              </a:rPr>
              <a:t></a:t>
            </a:r>
            <a:endParaRPr lang="en-US" altLang="zh-TW" sz="2800" b="1" kern="100" dirty="0" smtClean="0">
              <a:latin typeface="標楷體" pitchFamily="65" charset="-120"/>
              <a:ea typeface="標楷體" pitchFamily="65" charset="-120"/>
              <a:sym typeface="Symbol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"/>
            </a:pPr>
            <a:r>
              <a:rPr lang="zh-TW" altLang="zh-TW" sz="2800" b="1" kern="1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手機遠端重啟監控系統</a:t>
            </a:r>
          </a:p>
          <a:p>
            <a:pPr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"/>
            </a:pPr>
            <a:r>
              <a:rPr lang="zh-TW" altLang="zh-TW" sz="2800" b="1" kern="100" dirty="0" smtClean="0">
                <a:latin typeface="標楷體" pitchFamily="65" charset="-120"/>
                <a:ea typeface="標楷體" pitchFamily="65" charset="-120"/>
              </a:rPr>
              <a:t>自動</a:t>
            </a:r>
            <a:r>
              <a:rPr lang="zh-TW" altLang="zh-TW" sz="2800" b="1" kern="100" dirty="0">
                <a:latin typeface="標楷體" pitchFamily="65" charset="-120"/>
                <a:ea typeface="標楷體" pitchFamily="65" charset="-120"/>
              </a:rPr>
              <a:t>夜間感測照明</a:t>
            </a:r>
            <a:r>
              <a:rPr lang="zh-TW" altLang="zh-TW" sz="2800" b="1" kern="100" dirty="0" smtClean="0">
                <a:latin typeface="標楷體" pitchFamily="65" charset="-120"/>
                <a:ea typeface="標楷體" pitchFamily="65" charset="-120"/>
              </a:rPr>
              <a:t>裝置</a:t>
            </a:r>
            <a:endParaRPr lang="zh-TW" altLang="zh-TW" sz="2800" b="1" kern="100" dirty="0">
              <a:latin typeface="標楷體" pitchFamily="65" charset="-120"/>
              <a:ea typeface="標楷體" pitchFamily="65" charset="-120"/>
            </a:endParaRPr>
          </a:p>
          <a:p>
            <a:pPr lvl="0"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"/>
            </a:pPr>
            <a:r>
              <a:rPr lang="zh-TW" altLang="en-US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具有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簡訊</a:t>
            </a:r>
            <a:r>
              <a:rPr lang="zh-TW" altLang="zh-TW" sz="2800" b="1" kern="1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及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電子郵件</a:t>
            </a:r>
            <a:r>
              <a:rPr lang="zh-TW" altLang="en-US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之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警訊</a:t>
            </a:r>
            <a:r>
              <a:rPr lang="zh-TW" altLang="zh-TW" sz="2800" b="1" kern="1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通知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en-US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並附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加G</a:t>
            </a:r>
            <a:r>
              <a:rPr lang="zh-TW" altLang="zh-TW" sz="2800" b="1" kern="1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oogle 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Cloud</a:t>
            </a:r>
            <a:r>
              <a:rPr lang="zh-TW" altLang="en-US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Messaging</a:t>
            </a:r>
            <a:r>
              <a:rPr lang="zh-TW" altLang="zh-TW" sz="2800" b="1" kern="1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(GCM)之技術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en-US" sz="2800" b="1" kern="1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可達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即時功能</a:t>
            </a:r>
            <a:endParaRPr lang="zh-TW" altLang="zh-TW" sz="2800" b="1" kern="100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"/>
            </a:pPr>
            <a:r>
              <a:rPr lang="zh-TW" altLang="zh-TW" sz="2800" b="1" kern="100" dirty="0">
                <a:latin typeface="標楷體" pitchFamily="65" charset="-120"/>
                <a:ea typeface="標楷體" pitchFamily="65" charset="-120"/>
              </a:rPr>
              <a:t>拍攝之</a:t>
            </a:r>
            <a:r>
              <a:rPr lang="zh-TW" altLang="zh-TW" sz="2800" b="1" kern="100" dirty="0" smtClean="0">
                <a:latin typeface="標楷體" pitchFamily="65" charset="-120"/>
                <a:ea typeface="標楷體" pitchFamily="65" charset="-120"/>
              </a:rPr>
              <a:t>影像存放</a:t>
            </a:r>
            <a:r>
              <a:rPr lang="zh-TW" altLang="zh-TW" sz="2800" b="1" kern="100" dirty="0">
                <a:latin typeface="標楷體" pitchFamily="65" charset="-120"/>
                <a:ea typeface="標楷體" pitchFamily="65" charset="-120"/>
              </a:rPr>
              <a:t>於</a:t>
            </a:r>
            <a:r>
              <a:rPr lang="zh-TW" altLang="zh-TW" sz="2800" b="1" kern="100" dirty="0" smtClean="0">
                <a:latin typeface="標楷體" pitchFamily="65" charset="-120"/>
                <a:ea typeface="標楷體" pitchFamily="65" charset="-120"/>
              </a:rPr>
              <a:t>雲端伺服器 </a:t>
            </a:r>
            <a:endParaRPr lang="en-US" altLang="zh-TW" sz="2800" b="1" kern="100" dirty="0" smtClean="0">
              <a:latin typeface="標楷體" pitchFamily="65" charset="-120"/>
              <a:ea typeface="標楷體" pitchFamily="65" charset="-120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"/>
            </a:pPr>
            <a:r>
              <a:rPr lang="zh-TW" altLang="en-US" sz="2800" b="1" kern="1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可適用於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不同網域</a:t>
            </a:r>
            <a:r>
              <a:rPr lang="zh-TW" altLang="en-US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之</a:t>
            </a:r>
            <a:r>
              <a:rPr lang="zh-TW" altLang="zh-TW" sz="2800" b="1" kern="1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控制</a:t>
            </a:r>
            <a:endParaRPr lang="en-US" altLang="zh-TW" sz="2800" b="1" kern="100" dirty="0" smtClean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"/>
            </a:pPr>
            <a:r>
              <a:rPr lang="zh-TW" altLang="en-US" sz="2800" b="1" kern="1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遠端手機錄音至中控系統播</a:t>
            </a:r>
            <a:r>
              <a:rPr lang="zh-TW" altLang="en-US" sz="2400" b="1" kern="1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放</a:t>
            </a:r>
            <a:endParaRPr lang="zh-TW" altLang="zh-TW" sz="2400" b="1" kern="100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  <a:p>
            <a:pPr algn="just">
              <a:spcAft>
                <a:spcPts val="600"/>
              </a:spcAft>
              <a:buFont typeface="Wingdings"/>
              <a:buChar char=""/>
            </a:pPr>
            <a:endParaRPr lang="zh-TW" altLang="zh-TW" sz="2400" b="1" kern="100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  <a:p>
            <a:pPr lvl="0" algn="just">
              <a:spcAft>
                <a:spcPts val="600"/>
              </a:spcAft>
              <a:buFont typeface="Wingdings"/>
              <a:buChar char=""/>
            </a:pPr>
            <a:endParaRPr lang="zh-TW" altLang="zh-TW" sz="2400" b="1" kern="1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94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系統架構</a:t>
            </a:r>
            <a:endParaRPr lang="zh-TW" altLang="en-US" sz="4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22" y="2229937"/>
            <a:ext cx="2736304" cy="1121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文字方塊 51"/>
          <p:cNvSpPr txBox="1"/>
          <p:nvPr/>
        </p:nvSpPr>
        <p:spPr>
          <a:xfrm>
            <a:off x="2537234" y="1568217"/>
            <a:ext cx="381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中控系統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800" b="1" dirty="0" smtClean="0">
                <a:latin typeface="標楷體" pitchFamily="65" charset="-120"/>
                <a:ea typeface="標楷體" pitchFamily="65" charset="-120"/>
              </a:rPr>
              <a:t>樹梅派模組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3" name="圖片 5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4" y="2045271"/>
            <a:ext cx="1008112" cy="1689522"/>
          </a:xfrm>
          <a:prstGeom prst="rect">
            <a:avLst/>
          </a:prstGeom>
        </p:spPr>
      </p:pic>
      <p:sp>
        <p:nvSpPr>
          <p:cNvPr id="55" name="文字方塊 54"/>
          <p:cNvSpPr txBox="1"/>
          <p:nvPr/>
        </p:nvSpPr>
        <p:spPr>
          <a:xfrm>
            <a:off x="199114" y="154606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Android APP</a:t>
            </a:r>
          </a:p>
        </p:txBody>
      </p:sp>
      <p:pic>
        <p:nvPicPr>
          <p:cNvPr id="5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00409">
            <a:off x="1961692" y="2431312"/>
            <a:ext cx="527489" cy="933446"/>
          </a:xfrm>
          <a:prstGeom prst="rect">
            <a:avLst/>
          </a:prstGeom>
          <a:noFill/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4" descr="https://lh6.ggpht.com/Nf2zHGyAPSah5NdhDdayF9CN2WAeBM3p1hTp5iSWCSeo3X5ZbgRJ0lY0YaGY4ZrcwME=w3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30" y="2931178"/>
            <a:ext cx="829662" cy="80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圖片 57" descr="Untitled Diagram (3)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14" y="5610332"/>
            <a:ext cx="2942609" cy="1191304"/>
          </a:xfrm>
          <a:prstGeom prst="rect">
            <a:avLst/>
          </a:prstGeom>
          <a:noFill/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8769">
            <a:off x="726965" y="3752203"/>
            <a:ext cx="661261" cy="1170169"/>
          </a:xfrm>
          <a:prstGeom prst="rect">
            <a:avLst/>
          </a:prstGeom>
          <a:noFill/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字方塊 60"/>
          <p:cNvSpPr txBox="1"/>
          <p:nvPr/>
        </p:nvSpPr>
        <p:spPr>
          <a:xfrm>
            <a:off x="307719" y="5137929"/>
            <a:ext cx="306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Client/Server </a:t>
            </a:r>
            <a:r>
              <a:rPr lang="en-US" altLang="zh-TW" sz="2400" b="1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Web</a:t>
            </a:r>
          </a:p>
        </p:txBody>
      </p:sp>
      <p:cxnSp>
        <p:nvCxnSpPr>
          <p:cNvPr id="2049" name="直線單箭頭接點 2048"/>
          <p:cNvCxnSpPr>
            <a:stCxn id="49" idx="3"/>
          </p:cNvCxnSpPr>
          <p:nvPr/>
        </p:nvCxnSpPr>
        <p:spPr>
          <a:xfrm>
            <a:off x="5497726" y="2790830"/>
            <a:ext cx="1584176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820" y="2051434"/>
            <a:ext cx="1907668" cy="13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文字方塊 65"/>
          <p:cNvSpPr txBox="1"/>
          <p:nvPr/>
        </p:nvSpPr>
        <p:spPr>
          <a:xfrm>
            <a:off x="6584129" y="1546062"/>
            <a:ext cx="252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感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測裝置</a:t>
            </a:r>
            <a:endParaRPr lang="zh-TW" altLang="en-US" sz="2400" b="1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>
            <a:off x="4124385" y="3351723"/>
            <a:ext cx="5189" cy="648811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/>
          <p:cNvSpPr/>
          <p:nvPr/>
        </p:nvSpPr>
        <p:spPr>
          <a:xfrm>
            <a:off x="3833284" y="4192212"/>
            <a:ext cx="5112568" cy="15121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419" y="4656391"/>
            <a:ext cx="1113493" cy="93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3" descr="PIRANH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862" y="4597379"/>
            <a:ext cx="1013619" cy="1002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3" descr="20160926_23294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26" y="4632924"/>
            <a:ext cx="1020763" cy="106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6" name="文字方塊 2055"/>
          <p:cNvSpPr txBox="1"/>
          <p:nvPr/>
        </p:nvSpPr>
        <p:spPr>
          <a:xfrm>
            <a:off x="3929419" y="4188482"/>
            <a:ext cx="484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 相機         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LED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      喇叭     蜂鳴器</a:t>
            </a:r>
            <a:endParaRPr lang="zh-TW" altLang="en-US" sz="24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5172927" y="3701851"/>
            <a:ext cx="252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周邊裝置</a:t>
            </a:r>
          </a:p>
        </p:txBody>
      </p:sp>
      <p:pic>
        <p:nvPicPr>
          <p:cNvPr id="81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921" y="3734793"/>
            <a:ext cx="1119078" cy="65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6" descr="http://www.newspakistan.pk/wp-content/uploads/2014/04/3g-4g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58113" l="23111" r="81111">
                        <a14:foregroundMark x1="64889" y1="24528" x2="64889" y2="24528"/>
                        <a14:foregroundMark x1="56444" y1="50943" x2="56444" y2="50943"/>
                        <a14:foregroundMark x1="56889" y1="41509" x2="56889" y2="4150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49" r="19875" b="45706"/>
          <a:stretch/>
        </p:blipFill>
        <p:spPr bwMode="auto">
          <a:xfrm rot="13406325">
            <a:off x="1964525" y="4443035"/>
            <a:ext cx="796898" cy="47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25638">
            <a:off x="3564025" y="3221478"/>
            <a:ext cx="555037" cy="784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518" y="4624381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06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48640"/>
          </a:xfrm>
        </p:spPr>
        <p:txBody>
          <a:bodyPr>
            <a:noAutofit/>
          </a:bodyPr>
          <a:lstStyle/>
          <a:p>
            <a:pPr algn="ctr"/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硬體結構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57726"/>
              </p:ext>
            </p:extLst>
          </p:nvPr>
        </p:nvGraphicFramePr>
        <p:xfrm>
          <a:off x="5076056" y="1556793"/>
          <a:ext cx="3960440" cy="4926609"/>
        </p:xfrm>
        <a:graphic>
          <a:graphicData uri="http://schemas.openxmlformats.org/drawingml/2006/table">
            <a:tbl>
              <a:tblPr firstRow="1" firstCol="1" bandRow="1"/>
              <a:tblGrid>
                <a:gridCol w="1849003"/>
                <a:gridCol w="2111437"/>
              </a:tblGrid>
              <a:tr h="2583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裝置腳位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GPIO</a:t>
                      </a:r>
                      <a:r>
                        <a:rPr lang="zh-TW" sz="14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接腳或埠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6862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超音波感測</a:t>
                      </a:r>
                      <a:r>
                        <a:rPr lang="zh-TW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裝置</a:t>
                      </a:r>
                      <a:endParaRPr lang="en-US" altLang="zh-TW" sz="1800" b="1" kern="100" dirty="0" smtClean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左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) Trig &amp; Echo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GPIO 23 &amp; 24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32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超音波感測</a:t>
                      </a:r>
                      <a:r>
                        <a:rPr lang="zh-TW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裝置</a:t>
                      </a:r>
                      <a:endParaRPr lang="en-US" altLang="zh-TW" sz="1800" b="1" kern="100" dirty="0" smtClean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右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) Trig &amp; Echo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GPIO</a:t>
                      </a: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16 &amp; 20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感測裝置警示</a:t>
                      </a:r>
                      <a:r>
                        <a:rPr lang="zh-TW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燈</a:t>
                      </a:r>
                      <a:endParaRPr lang="en-US" altLang="zh-TW" sz="1800" b="1" kern="100" dirty="0" smtClean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左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GPIO 27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6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感測裝置警示</a:t>
                      </a:r>
                      <a:r>
                        <a:rPr lang="zh-TW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燈</a:t>
                      </a:r>
                      <a:endParaRPr lang="en-US" altLang="zh-TW" sz="1800" b="1" kern="100" dirty="0" smtClean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右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GPIO 17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8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相機模組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CSI</a:t>
                      </a: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排線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8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警報裝置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GPIO 25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9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揚聲器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USB </a:t>
                      </a:r>
                      <a:r>
                        <a:rPr lang="en-US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port 2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&amp;3.5mm</a:t>
                      </a: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音源孔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8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照明裝置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GPIO 13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8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網路裝置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USB </a:t>
                      </a:r>
                      <a:r>
                        <a:rPr lang="en-US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1" kern="100" dirty="0" smtClean="0">
                          <a:effectLst/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4961965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0" y="6439380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▲ </a:t>
            </a:r>
            <a:r>
              <a:rPr lang="zh-TW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樹</a:t>
            </a:r>
            <a:r>
              <a:rPr lang="zh-TW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苺派中控系統與周邊裝置之電路連接圖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15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 Server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23528" y="1844824"/>
            <a:ext cx="4392488" cy="4248472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l"/>
            </a:pPr>
            <a:r>
              <a:rPr lang="zh-TW" altLang="en-US" sz="2400" b="1" kern="100" dirty="0" smtClean="0">
                <a:latin typeface="標楷體" pitchFamily="65" charset="-120"/>
                <a:ea typeface="標楷體" pitchFamily="65" charset="-120"/>
              </a:rPr>
              <a:t>藉由</a:t>
            </a:r>
            <a:r>
              <a:rPr lang="zh-TW" altLang="en-US" sz="2400" b="1" kern="100" dirty="0">
                <a:latin typeface="標楷體" pitchFamily="65" charset="-120"/>
                <a:ea typeface="標楷體" pitchFamily="65" charset="-120"/>
              </a:rPr>
              <a:t>網頁，使用者能得知資料料庫在之前所存放的</a:t>
            </a:r>
            <a:r>
              <a:rPr lang="zh-TW" altLang="en-US" sz="2400" b="1" kern="100" dirty="0" smtClean="0">
                <a:latin typeface="標楷體" pitchFamily="65" charset="-120"/>
                <a:ea typeface="標楷體" pitchFamily="65" charset="-120"/>
              </a:rPr>
              <a:t>紀並</a:t>
            </a:r>
            <a:r>
              <a:rPr lang="en-US" altLang="zh-TW" sz="2400" b="1" kern="1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400" b="1" kern="1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zh-TW" alt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記錄繁多時，也可使用搜索條件來選取感興趣的紀錄進行查閱</a:t>
            </a:r>
            <a:r>
              <a:rPr lang="zh-TW" altLang="en-US" sz="2400" b="1" kern="100" dirty="0" smtClean="0">
                <a:latin typeface="標楷體" pitchFamily="65" charset="-120"/>
                <a:ea typeface="標楷體" pitchFamily="65" charset="-120"/>
              </a:rPr>
              <a:t>，並透過超連結查閱</a:t>
            </a:r>
            <a:r>
              <a:rPr lang="zh-TW" altLang="en-US" sz="2400" b="1" kern="100" dirty="0">
                <a:latin typeface="標楷體" pitchFamily="65" charset="-120"/>
                <a:ea typeface="標楷體" pitchFamily="65" charset="-120"/>
              </a:rPr>
              <a:t>清晰圖片， </a:t>
            </a:r>
            <a:r>
              <a:rPr lang="zh-TW" altLang="en-US" sz="2400" b="1" kern="100" dirty="0" smtClean="0">
                <a:latin typeface="標楷體" pitchFamily="65" charset="-120"/>
                <a:ea typeface="標楷體" pitchFamily="65" charset="-120"/>
              </a:rPr>
              <a:t>此外為了</a:t>
            </a:r>
            <a:r>
              <a:rPr lang="zh-TW" altLang="en-US" sz="2400" b="1" kern="100" dirty="0">
                <a:latin typeface="標楷體" pitchFamily="65" charset="-120"/>
                <a:ea typeface="標楷體" pitchFamily="65" charset="-120"/>
              </a:rPr>
              <a:t>安全，網頁</a:t>
            </a:r>
            <a:r>
              <a:rPr lang="zh-TW" altLang="en-US" sz="2400" b="1" kern="100" dirty="0" smtClean="0">
                <a:latin typeface="標楷體" pitchFamily="65" charset="-120"/>
                <a:ea typeface="標楷體" pitchFamily="65" charset="-120"/>
              </a:rPr>
              <a:t>並未提供管理員模式。</a:t>
            </a:r>
            <a:endParaRPr lang="zh-TW" altLang="en-US" sz="2400" b="1" kern="1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069540"/>
            <a:ext cx="4176464" cy="365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Android App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23528" y="4013208"/>
            <a:ext cx="1728192" cy="1872208"/>
          </a:xfrm>
          <a:effectLst>
            <a:innerShdw blurRad="114300">
              <a:srgbClr val="00B050"/>
            </a:innerShdw>
          </a:effectLst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zh-TW" altLang="en-US" sz="2400" b="1" kern="100" dirty="0" smtClean="0">
                <a:latin typeface="標楷體" pitchFamily="65" charset="-120"/>
                <a:ea typeface="標楷體" pitchFamily="65" charset="-120"/>
              </a:rPr>
              <a:t>將</a:t>
            </a:r>
            <a:r>
              <a:rPr lang="zh-TW" altLang="en-US" sz="2400" b="1" kern="100" dirty="0">
                <a:latin typeface="標楷體" pitchFamily="65" charset="-120"/>
                <a:ea typeface="標楷體" pitchFamily="65" charset="-120"/>
              </a:rPr>
              <a:t>所拍攝之照片，提供給使用者搜尋查閱。</a:t>
            </a:r>
          </a:p>
        </p:txBody>
      </p:sp>
      <p:pic>
        <p:nvPicPr>
          <p:cNvPr id="5" name="圖片 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89698"/>
            <a:ext cx="1440160" cy="2171110"/>
          </a:xfrm>
          <a:prstGeom prst="rect">
            <a:avLst/>
          </a:prstGeom>
        </p:spPr>
      </p:pic>
      <p:pic>
        <p:nvPicPr>
          <p:cNvPr id="6" name="圖片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72" y="1700808"/>
            <a:ext cx="1440000" cy="2160000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2555776" y="4031250"/>
            <a:ext cx="1728192" cy="2134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zh-TW" altLang="en-US" sz="2400" kern="100" dirty="0">
                <a:latin typeface="標楷體" pitchFamily="65" charset="-120"/>
                <a:ea typeface="標楷體" pitchFamily="65" charset="-120"/>
              </a:rPr>
              <a:t>提供紀錄的</a:t>
            </a:r>
            <a:r>
              <a:rPr lang="zh-TW" altLang="en-US" sz="2400" kern="100" dirty="0" smtClean="0">
                <a:latin typeface="標楷體" pitchFamily="65" charset="-120"/>
                <a:ea typeface="標楷體" pitchFamily="65" charset="-120"/>
              </a:rPr>
              <a:t>查閱及</a:t>
            </a:r>
            <a:r>
              <a:rPr lang="zh-TW" altLang="en-US" sz="2400" kern="100" dirty="0">
                <a:latin typeface="標楷體" pitchFamily="65" charset="-120"/>
                <a:ea typeface="標楷體" pitchFamily="65" charset="-120"/>
              </a:rPr>
              <a:t>屬於管理員權限所能觀看之所有用戶資料。</a:t>
            </a:r>
          </a:p>
        </p:txBody>
      </p:sp>
      <p:pic>
        <p:nvPicPr>
          <p:cNvPr id="9" name="Picture 11" descr="Screenshot_2016-09-29-11-33-1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104" y="1713295"/>
            <a:ext cx="144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內容版面配置區 2"/>
          <p:cNvSpPr txBox="1">
            <a:spLocks/>
          </p:cNvSpPr>
          <p:nvPr/>
        </p:nvSpPr>
        <p:spPr>
          <a:xfrm>
            <a:off x="4644008" y="4031250"/>
            <a:ext cx="1728192" cy="1872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zh-TW" altLang="en-US" sz="2400" kern="100" dirty="0">
                <a:latin typeface="標楷體" pitchFamily="65" charset="-120"/>
                <a:ea typeface="標楷體" pitchFamily="65" charset="-120"/>
              </a:rPr>
              <a:t>設定對周邊裝置的控制，包含相機模組、照明裝置和警報裝置。</a:t>
            </a:r>
          </a:p>
        </p:txBody>
      </p:sp>
      <p:pic>
        <p:nvPicPr>
          <p:cNvPr id="4098" name="Picture 2" descr="Screenshot_2016-09-29-11-33-42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432" y="1700808"/>
            <a:ext cx="144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6876336" y="4031250"/>
            <a:ext cx="1728192" cy="1872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zh-TW" altLang="en-US" sz="2400" kern="100" dirty="0">
                <a:latin typeface="標楷體" pitchFamily="65" charset="-120"/>
                <a:ea typeface="標楷體" pitchFamily="65" charset="-120"/>
              </a:rPr>
              <a:t>查看每個用戶狀態，並提供紀錄之新增、修改、刪除。</a:t>
            </a:r>
          </a:p>
        </p:txBody>
      </p:sp>
    </p:spTree>
    <p:extLst>
      <p:ext uri="{BB962C8B-B14F-4D97-AF65-F5344CB8AC3E}">
        <p14:creationId xmlns:p14="http://schemas.microsoft.com/office/powerpoint/2010/main" val="191894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918</TotalTime>
  <Words>872</Words>
  <Application>Microsoft Office PowerPoint</Application>
  <PresentationFormat>如螢幕大小 (4:3)</PresentationFormat>
  <Paragraphs>114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微軟正黑體</vt:lpstr>
      <vt:lpstr>新細明體</vt:lpstr>
      <vt:lpstr>標楷體</vt:lpstr>
      <vt:lpstr>Arial</vt:lpstr>
      <vt:lpstr>Symbol</vt:lpstr>
      <vt:lpstr>Times New Roman</vt:lpstr>
      <vt:lpstr>Tw Cen MT</vt:lpstr>
      <vt:lpstr>Wingdings</vt:lpstr>
      <vt:lpstr>Wingdings 2</vt:lpstr>
      <vt:lpstr>中庸</vt:lpstr>
      <vt:lpstr>個人電腦防衛系統</vt:lpstr>
      <vt:lpstr>大綱</vt:lpstr>
      <vt:lpstr>摘 要</vt:lpstr>
      <vt:lpstr>研究動機</vt:lpstr>
      <vt:lpstr>系統特色</vt:lpstr>
      <vt:lpstr>系統架構</vt:lpstr>
      <vt:lpstr>硬體結構</vt:lpstr>
      <vt:lpstr>Web Server</vt:lpstr>
      <vt:lpstr>Android App</vt:lpstr>
      <vt:lpstr>周邊裝置控制</vt:lpstr>
      <vt:lpstr>PowerPoint 簡報</vt:lpstr>
      <vt:lpstr>PowerPoint 簡報</vt:lpstr>
      <vt:lpstr>PowerPoint 簡報</vt:lpstr>
      <vt:lpstr>實作圖</vt:lpstr>
      <vt:lpstr>PowerPoint 簡報</vt:lpstr>
      <vt:lpstr>DEMO影片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基本資料</dc:title>
  <dc:creator>戴宇辰</dc:creator>
  <cp:lastModifiedBy>戴宇辰</cp:lastModifiedBy>
  <cp:revision>73</cp:revision>
  <dcterms:created xsi:type="dcterms:W3CDTF">2016-11-11T01:55:46Z</dcterms:created>
  <dcterms:modified xsi:type="dcterms:W3CDTF">2016-12-15T17:30:11Z</dcterms:modified>
</cp:coreProperties>
</file>